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01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1CEE179-C9FB-405B-8523-922F3E34342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FAA4653-593C-424F-855E-2278456CD2C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74D09C4-9F83-4E5D-A865-ECA7596331B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211E741-2117-4B8D-A4F5-9DC50012A7B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581ECF4-363D-462D-881B-3444AD6A7BE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3349F12-AC34-4607-A6E9-2259FE42244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9121834-B588-478E-BC5E-958ABF04956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9725FDB-EBCF-4F6B-9178-FFD2406ED4C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6315DDE-9A9C-494B-9F42-28DBE9E3629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E69300F-66B1-4EC2-83DD-461C0DDB335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99D6610-3339-4DF0-832B-03F073DA14C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4BF1CF1-7138-42AA-9DA5-0CDB28BE6EAF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569FDFA-D4E0-430A-9602-3B56220696B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F6D70F1-6135-4FE4-A142-AB4AC5F2FE5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0FA5949-4EEC-4493-BCDA-AF8A4F7F17A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F60302E-6EBA-45DB-9D8A-508880BFE97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51ED87D-0B9B-49CE-A4D6-CE1F33BBFB7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AA2C328-1A9B-420B-9323-665879C653B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479414D-80AE-4DE7-AFF2-2A75FB8D191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21D1426-6E4F-4A22-917B-7E8AE4CC602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FA495A0-899F-43E7-B0BE-0BF7E374B51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7BA66F4-847A-4E0B-9D49-FE82B347149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BAB3B09-BC37-418C-B601-9766EA90AEE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44CC266-4B10-4D52-ADFE-BA12352E53F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2934861-F6EB-4211-AFCA-E8D38503429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5B9B313-1545-4996-89FB-7766893218E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9D009C5-2477-434A-BD8A-5B6ABF25937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4B07A57-97DD-4BF0-BFE4-4606D5DA054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50A78B8-2C35-4FC8-AE15-B47B1361295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46EF3D8-28B9-4142-B1D6-033F5684580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5BCA63D-C3BB-4331-97D9-46F0B5148E3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B02B2F6-C0E4-4B73-BF7B-953D36614A7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7F3CA74-C9E5-46CC-AE32-F39D90F7E98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DDC2627-98BE-4D54-9BDC-EA098031AE3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DF691EB-1142-4007-ADE8-A1CC775EF1F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72EC3FA-C547-42DE-AE7E-06976FDEF86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F3FCA0A-0450-4431-B555-38E6281C8F0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EE6995D-8073-45BB-9B38-A679E034448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7333B4D-0579-4DF4-B86C-665024B5B47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1A61361-E4EE-44D4-AAB8-6DBA3FF1F5E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884E461-DBD8-4ADE-B0DE-9D9B0D7DF1F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325148F-4DE1-429B-AAB1-D889AC1A400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77C30A8-CF8A-4F1D-A163-CB7EE5AF3AA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D25DAC5-E797-41F5-B569-A84B2C59680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785E111-EA9C-4D71-B597-DEBD6578871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0C1D92C-C305-4934-A5F8-650A1E456AE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6545FB4-F626-477B-A0FE-737D5AD9E3D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6FC42DB-DF18-438B-89A2-967F655B101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61D4B14E-61B1-4B58-957E-8DFC849BE8B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145AC3A-F76C-4C33-B46A-DCE42A2B8C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E9ABF02-440E-40A7-AB84-4DEE7B9548A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F328723-685D-4F2F-BA4A-E8C71FD8E82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C9630E85-3179-40FD-BA8F-BA63F3D46DF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86A3A92-B178-4ADA-9C03-ECAB04053E5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916ABFB-9096-4D27-9BA6-DF46EB7BE82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FFB926E-3842-42DF-9E1B-FA3DA8ABCC3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2E1E741B-2282-4274-9C2E-4A215DC43C7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753DC97-F41B-4247-8D4E-9B3E72A76B9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5C3E9C-FB52-43DC-BB95-26DB2179ACA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0437043-CF7B-4816-9C63-49B6527036D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3447360" y="6887160"/>
            <a:ext cx="3193920" cy="52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s-NI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NI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7227360" y="6887160"/>
            <a:ext cx="2347200" cy="52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s-NI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8E7715-2569-4229-9E0C-91C1257F9FEE}" type="slidenum">
              <a:rPr lang="es-NI" sz="1400" b="0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504000" y="6887160"/>
            <a:ext cx="2347200" cy="52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/>
        </p:nvPicPr>
        <p:blipFill>
          <a:blip r:embed="rId14"/>
          <a:stretch/>
        </p:blipFill>
        <p:spPr>
          <a:xfrm>
            <a:off x="0" y="0"/>
            <a:ext cx="10080360" cy="755928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ftr" idx="4"/>
          </p:nvPr>
        </p:nvSpPr>
        <p:spPr>
          <a:xfrm>
            <a:off x="3947760" y="6994800"/>
            <a:ext cx="2022840" cy="520920"/>
          </a:xfrm>
          <a:prstGeom prst="rect">
            <a:avLst/>
          </a:prstGeom>
          <a:noFill/>
          <a:ln w="2160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entury Gothic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ldNum" idx="5"/>
          </p:nvPr>
        </p:nvSpPr>
        <p:spPr>
          <a:xfrm>
            <a:off x="7953120" y="6994800"/>
            <a:ext cx="1802880" cy="520920"/>
          </a:xfrm>
          <a:prstGeom prst="rect">
            <a:avLst/>
          </a:prstGeom>
          <a:noFill/>
          <a:ln w="2160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AF39327-9096-4A76-B503-081755BBF92A}" type="slidenum">
              <a:rPr lang="en-US" sz="1400" b="0" strike="noStrike" spc="-1">
                <a:solidFill>
                  <a:srgbClr val="000000"/>
                </a:solidFill>
                <a:latin typeface="Century Gothic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6"/>
          </p:nvPr>
        </p:nvSpPr>
        <p:spPr>
          <a:xfrm>
            <a:off x="288360" y="6994800"/>
            <a:ext cx="1677240" cy="520920"/>
          </a:xfrm>
          <a:prstGeom prst="rect">
            <a:avLst/>
          </a:prstGeom>
          <a:noFill/>
          <a:ln w="2160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ftr" idx="7"/>
          </p:nvPr>
        </p:nvSpPr>
        <p:spPr>
          <a:xfrm>
            <a:off x="3338640" y="7007040"/>
            <a:ext cx="3400560" cy="401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s-NI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NI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ldNum" idx="8"/>
          </p:nvPr>
        </p:nvSpPr>
        <p:spPr>
          <a:xfrm>
            <a:off x="7118640" y="7007040"/>
            <a:ext cx="2266560" cy="401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17D3616-5066-494E-BBFF-AE005D6CAD3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 idx="9"/>
          </p:nvPr>
        </p:nvSpPr>
        <p:spPr>
          <a:xfrm>
            <a:off x="692640" y="7007040"/>
            <a:ext cx="2266560" cy="401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86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ftr" idx="10"/>
          </p:nvPr>
        </p:nvSpPr>
        <p:spPr>
          <a:xfrm>
            <a:off x="3447360" y="6887160"/>
            <a:ext cx="3193920" cy="52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s-NI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NI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ldNum" idx="11"/>
          </p:nvPr>
        </p:nvSpPr>
        <p:spPr>
          <a:xfrm>
            <a:off x="7227360" y="6887160"/>
            <a:ext cx="2347200" cy="52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s-NI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9AE843B-2A77-4832-8572-9A0D840DD351}" type="slidenum">
              <a:rPr lang="es-NI" sz="1400" b="0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 idx="12"/>
          </p:nvPr>
        </p:nvSpPr>
        <p:spPr>
          <a:xfrm>
            <a:off x="504000" y="6887160"/>
            <a:ext cx="2347200" cy="52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27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ftr" idx="13"/>
          </p:nvPr>
        </p:nvSpPr>
        <p:spPr>
          <a:xfrm>
            <a:off x="3338640" y="7007040"/>
            <a:ext cx="3399840" cy="399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66" name="PlaceHolder 2"/>
          <p:cNvSpPr>
            <a:spLocks noGrp="1"/>
          </p:cNvSpPr>
          <p:nvPr>
            <p:ph type="sldNum" idx="14"/>
          </p:nvPr>
        </p:nvSpPr>
        <p:spPr>
          <a:xfrm>
            <a:off x="7118640" y="7007040"/>
            <a:ext cx="2265840" cy="399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8576C32-3C15-435A-B822-6CBD059F290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dt" idx="15"/>
          </p:nvPr>
        </p:nvSpPr>
        <p:spPr>
          <a:xfrm>
            <a:off x="692640" y="7007040"/>
            <a:ext cx="2265840" cy="399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68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0" y="2160000"/>
            <a:ext cx="9790920" cy="187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NI" sz="6000" b="1" strike="noStrike" spc="-1" dirty="0">
                <a:solidFill>
                  <a:srgbClr val="FFFFFF"/>
                </a:solidFill>
                <a:latin typeface="Comfortaa"/>
              </a:rPr>
              <a:t>          Linux Final     	           </a:t>
            </a:r>
            <a:r>
              <a:rPr lang="es-NI" sz="6000" b="1" strike="noStrike" spc="-1" dirty="0" err="1">
                <a:solidFill>
                  <a:srgbClr val="FFFFFF"/>
                </a:solidFill>
                <a:latin typeface="Comfortaa"/>
              </a:rPr>
              <a:t>Presentation</a:t>
            </a:r>
            <a:endParaRPr lang="en-US" sz="6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ubTitle"/>
          </p:nvPr>
        </p:nvSpPr>
        <p:spPr>
          <a:xfrm>
            <a:off x="3312000" y="6199560"/>
            <a:ext cx="3454920" cy="85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NI" sz="4000" b="1" strike="noStrike" spc="-1">
                <a:solidFill>
                  <a:srgbClr val="B2B2B2"/>
                </a:solidFill>
                <a:latin typeface="Cantarell"/>
              </a:rPr>
              <a:t>Cody Kyser</a:t>
            </a:r>
            <a:endParaRPr lang="en-US" sz="40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Box 223"/>
          <p:cNvSpPr txBox="1"/>
          <p:nvPr/>
        </p:nvSpPr>
        <p:spPr>
          <a:xfrm>
            <a:off x="144720" y="114840"/>
            <a:ext cx="9936000" cy="799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400" b="0" strike="noStrike" spc="-1">
                <a:solidFill>
                  <a:srgbClr val="FFFFFF"/>
                </a:solidFill>
                <a:latin typeface="Calibri Light"/>
              </a:rPr>
              <a:t>Changing script file permissions</a:t>
            </a: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25" name="Picture Placeholder 3" descr="A screenshot of a computer program&#10;&#10;Description automatically generated with medium confidence"/>
          <p:cNvPicPr/>
          <p:nvPr/>
        </p:nvPicPr>
        <p:blipFill>
          <a:blip r:embed="rId2"/>
          <a:srcRect r="40500"/>
          <a:stretch/>
        </p:blipFill>
        <p:spPr>
          <a:xfrm>
            <a:off x="1371600" y="1143000"/>
            <a:ext cx="7107480" cy="6410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Box 225"/>
          <p:cNvSpPr txBox="1"/>
          <p:nvPr/>
        </p:nvSpPr>
        <p:spPr>
          <a:xfrm>
            <a:off x="914400" y="114840"/>
            <a:ext cx="7934760" cy="799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400" b="0" strike="noStrike" spc="-1">
                <a:solidFill>
                  <a:srgbClr val="FFFFFF"/>
                </a:solidFill>
                <a:latin typeface="Calibri Light"/>
              </a:rPr>
              <a:t>Setting the PATH variable</a:t>
            </a: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27" name="Picture Placeholder 4" descr="A computer screen shot of a program&#10;&#10;Description automatically generated with low confidence"/>
          <p:cNvPicPr/>
          <p:nvPr/>
        </p:nvPicPr>
        <p:blipFill>
          <a:blip r:embed="rId2"/>
          <a:srcRect r="8521"/>
          <a:stretch/>
        </p:blipFill>
        <p:spPr>
          <a:xfrm>
            <a:off x="1371600" y="921960"/>
            <a:ext cx="7466400" cy="6637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Box 227"/>
          <p:cNvSpPr txBox="1"/>
          <p:nvPr/>
        </p:nvSpPr>
        <p:spPr>
          <a:xfrm>
            <a:off x="968400" y="91800"/>
            <a:ext cx="7947000" cy="1508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200" b="0" strike="noStrike" spc="-1">
                <a:solidFill>
                  <a:srgbClr val="FFFFFF"/>
                </a:solidFill>
                <a:latin typeface="Calibri Light"/>
              </a:rPr>
              <a:t>Making the PATH variable permanent</a:t>
            </a:r>
            <a:endParaRPr lang="en-US" sz="4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29" name="Picture Placeholder 5" descr="A screenshot of a computer program&#10;&#10;Description automatically generated with medium confidence"/>
          <p:cNvPicPr/>
          <p:nvPr/>
        </p:nvPicPr>
        <p:blipFill>
          <a:blip r:embed="rId2"/>
          <a:srcRect r="15269"/>
          <a:stretch/>
        </p:blipFill>
        <p:spPr>
          <a:xfrm>
            <a:off x="1828800" y="1600200"/>
            <a:ext cx="6647400" cy="5909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04000" y="133200"/>
            <a:ext cx="9070560" cy="159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NI" sz="4200" b="0" strike="noStrike" spc="-1">
                <a:solidFill>
                  <a:srgbClr val="FFFFFF"/>
                </a:solidFill>
                <a:latin typeface="Comfortaa"/>
              </a:rPr>
              <a:t>User and Group Management</a:t>
            </a:r>
            <a:endParaRPr lang="en-US" sz="4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8868960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NI" sz="3200" b="0" strike="noStrike" spc="-1">
                <a:solidFill>
                  <a:srgbClr val="DDDDDD"/>
                </a:solidFill>
                <a:latin typeface="Arial"/>
              </a:rPr>
              <a:t>Adding users and groups in CLI</a:t>
            </a: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Aft>
                <a:spcPts val="1414"/>
              </a:spcAft>
              <a:buNone/>
              <a:tabLst>
                <a:tab pos="0" algn="l"/>
              </a:tabLst>
            </a:pP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s-NI" sz="3200" b="0" strike="noStrike" spc="-1">
                <a:solidFill>
                  <a:srgbClr val="DDDDDD"/>
                </a:solidFill>
                <a:latin typeface="Arial"/>
              </a:rPr>
              <a:t>Testing users and group settings</a:t>
            </a: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Aft>
                <a:spcPts val="1414"/>
              </a:spcAft>
              <a:buNone/>
              <a:tabLst>
                <a:tab pos="0" algn="l"/>
              </a:tabLst>
            </a:pP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s-NI" sz="3200" b="0" strike="noStrike" spc="-1">
                <a:solidFill>
                  <a:srgbClr val="DDDDDD"/>
                </a:solidFill>
                <a:latin typeface="Arial"/>
              </a:rPr>
              <a:t>Adding users in GUI</a:t>
            </a: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Aft>
                <a:spcPts val="1414"/>
              </a:spcAft>
              <a:buNone/>
              <a:tabLst>
                <a:tab pos="0" algn="l"/>
              </a:tabLst>
            </a:pP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s-NI" sz="3200" b="0" strike="noStrike" spc="-1">
                <a:solidFill>
                  <a:srgbClr val="DDDDDD"/>
                </a:solidFill>
                <a:latin typeface="Arial"/>
              </a:rPr>
              <a:t>Removing users and groups</a:t>
            </a: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231"/>
          <p:cNvSpPr txBox="1"/>
          <p:nvPr/>
        </p:nvSpPr>
        <p:spPr>
          <a:xfrm>
            <a:off x="914400" y="228600"/>
            <a:ext cx="8067600" cy="682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000" b="0" strike="noStrike" spc="-1">
                <a:solidFill>
                  <a:srgbClr val="FFFFFF"/>
                </a:solidFill>
                <a:latin typeface="Calibri Light"/>
              </a:rPr>
              <a:t>Adding users and groups in CLI</a:t>
            </a:r>
            <a:endParaRPr lang="en-US" sz="4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22320" y="1600200"/>
            <a:ext cx="10058400" cy="6400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3200" b="0" strike="noStrike" spc="-1">
                <a:solidFill>
                  <a:srgbClr val="DDDDDD"/>
                </a:solidFill>
                <a:latin typeface="Calibri"/>
              </a:rPr>
              <a:t>1. What does the </a:t>
            </a:r>
            <a:r>
              <a:rPr lang="en-US" sz="3200" b="0" i="1" strike="noStrike" spc="-1">
                <a:solidFill>
                  <a:srgbClr val="DDDDDD"/>
                </a:solidFill>
                <a:latin typeface="Calibri"/>
              </a:rPr>
              <a:t>–m</a:t>
            </a:r>
            <a:r>
              <a:rPr lang="en-US" sz="3200" b="0" strike="noStrike" spc="-1">
                <a:solidFill>
                  <a:srgbClr val="DDDDDD"/>
                </a:solidFill>
                <a:latin typeface="Calibri"/>
              </a:rPr>
              <a:t> option in the useradd command do?</a:t>
            </a:r>
            <a:r>
              <a:rPr lang="en-US" sz="2800" b="0" strike="noStrike" spc="-1">
                <a:solidFill>
                  <a:srgbClr val="DDDDDD"/>
                </a:solidFill>
                <a:latin typeface="Calibri"/>
              </a:rPr>
              <a:t> </a:t>
            </a: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800" b="0" strike="noStrike" spc="-1">
                <a:solidFill>
                  <a:srgbClr val="DDDDDD"/>
                </a:solidFill>
                <a:latin typeface="Calibri"/>
              </a:rPr>
              <a:t>-m tells useradd command to create a home directory for this new user</a:t>
            </a: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  <a:p>
            <a:endParaRPr lang="en-US" sz="16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3200" b="0" strike="noStrike" spc="-1">
                <a:solidFill>
                  <a:srgbClr val="DDDDDD"/>
                </a:solidFill>
                <a:latin typeface="Calibri"/>
              </a:rPr>
              <a:t>2. What does the </a:t>
            </a:r>
            <a:r>
              <a:rPr lang="en-US" sz="3200" b="0" i="1" strike="noStrike" spc="-1">
                <a:solidFill>
                  <a:srgbClr val="DDDDDD"/>
                </a:solidFill>
                <a:latin typeface="Calibri"/>
              </a:rPr>
              <a:t>-3</a:t>
            </a:r>
            <a:r>
              <a:rPr lang="en-US" sz="3200" b="0" strike="noStrike" spc="-1">
                <a:solidFill>
                  <a:srgbClr val="DDDDDD"/>
                </a:solidFill>
                <a:latin typeface="Calibri"/>
              </a:rPr>
              <a:t> option in the tail command do?</a:t>
            </a: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800" b="0" strike="noStrike" spc="-1">
                <a:solidFill>
                  <a:srgbClr val="DDDDDD"/>
                </a:solidFill>
                <a:latin typeface="Calibri"/>
              </a:rPr>
              <a:t>-3 tells tail command how many lines to show from the end of the file</a:t>
            </a: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  <a:p>
            <a:endParaRPr lang="en-US" sz="16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3200" b="0" strike="noStrike" spc="-1">
                <a:solidFill>
                  <a:srgbClr val="DDDDDD"/>
                </a:solidFill>
                <a:latin typeface="Calibri"/>
              </a:rPr>
              <a:t>3. Which line of the </a:t>
            </a:r>
            <a:r>
              <a:rPr lang="en-US" sz="3200" b="0" i="1" strike="noStrike" spc="-1">
                <a:solidFill>
                  <a:srgbClr val="DDDDDD"/>
                </a:solidFill>
                <a:latin typeface="Calibri"/>
              </a:rPr>
              <a:t>/etc/group </a:t>
            </a:r>
            <a:r>
              <a:rPr lang="en-US" sz="3200" b="0" strike="noStrike" spc="-1">
                <a:solidFill>
                  <a:srgbClr val="DDDDDD"/>
                </a:solidFill>
                <a:latin typeface="Calibri"/>
              </a:rPr>
              <a:t>file lists members of the “students” group?</a:t>
            </a: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</p:txBody>
      </p:sp>
      <p:pic>
        <p:nvPicPr>
          <p:cNvPr id="234" name="Picture 233"/>
          <p:cNvPicPr/>
          <p:nvPr/>
        </p:nvPicPr>
        <p:blipFill>
          <a:blip r:embed="rId2"/>
          <a:stretch/>
        </p:blipFill>
        <p:spPr>
          <a:xfrm>
            <a:off x="555840" y="6733440"/>
            <a:ext cx="4356360" cy="581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Box 234"/>
          <p:cNvSpPr txBox="1"/>
          <p:nvPr/>
        </p:nvSpPr>
        <p:spPr>
          <a:xfrm>
            <a:off x="380160" y="0"/>
            <a:ext cx="8992440" cy="743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400" b="0" strike="noStrike" spc="-1">
                <a:solidFill>
                  <a:srgbClr val="FFFFFF"/>
                </a:solidFill>
                <a:latin typeface="Calibri Light"/>
              </a:rPr>
              <a:t>Testing user and group settings</a:t>
            </a: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36" name="Picture 235"/>
          <p:cNvPicPr/>
          <p:nvPr/>
        </p:nvPicPr>
        <p:blipFill>
          <a:blip r:embed="rId2"/>
          <a:stretch/>
        </p:blipFill>
        <p:spPr>
          <a:xfrm>
            <a:off x="1396080" y="1060560"/>
            <a:ext cx="7431840" cy="6499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236"/>
          <p:cNvSpPr txBox="1"/>
          <p:nvPr/>
        </p:nvSpPr>
        <p:spPr>
          <a:xfrm>
            <a:off x="2057400" y="3600"/>
            <a:ext cx="5179320" cy="682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000" b="0" strike="noStrike" spc="-1">
                <a:solidFill>
                  <a:srgbClr val="FFFFFF"/>
                </a:solidFill>
                <a:latin typeface="Calibri Light"/>
              </a:rPr>
              <a:t>Adding users in GUI</a:t>
            </a:r>
            <a:endParaRPr lang="en-US" sz="4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38" name="Picture 237"/>
          <p:cNvPicPr/>
          <p:nvPr/>
        </p:nvPicPr>
        <p:blipFill>
          <a:blip r:embed="rId2"/>
          <a:stretch/>
        </p:blipFill>
        <p:spPr>
          <a:xfrm>
            <a:off x="1143000" y="914400"/>
            <a:ext cx="7821000" cy="6650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Box 238"/>
          <p:cNvSpPr txBox="1"/>
          <p:nvPr/>
        </p:nvSpPr>
        <p:spPr>
          <a:xfrm>
            <a:off x="1143000" y="0"/>
            <a:ext cx="7616160" cy="712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200" b="0" strike="noStrike" spc="-1">
                <a:solidFill>
                  <a:srgbClr val="FFFFFF"/>
                </a:solidFill>
                <a:latin typeface="Calibri Light"/>
              </a:rPr>
              <a:t>Removing users and groups</a:t>
            </a:r>
            <a:endParaRPr lang="en-US" sz="4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40" name="Picture 239"/>
          <p:cNvPicPr/>
          <p:nvPr/>
        </p:nvPicPr>
        <p:blipFill>
          <a:blip r:embed="rId2"/>
          <a:stretch/>
        </p:blipFill>
        <p:spPr>
          <a:xfrm>
            <a:off x="6120" y="1371600"/>
            <a:ext cx="4794480" cy="352620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240"/>
          <p:cNvPicPr/>
          <p:nvPr/>
        </p:nvPicPr>
        <p:blipFill>
          <a:blip r:embed="rId3"/>
          <a:stretch/>
        </p:blipFill>
        <p:spPr>
          <a:xfrm>
            <a:off x="5257800" y="3828240"/>
            <a:ext cx="4822920" cy="3486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NI" sz="5400" b="0" strike="noStrike" spc="-1">
                <a:solidFill>
                  <a:srgbClr val="FFFFFF"/>
                </a:solidFill>
                <a:latin typeface="Comfortaa"/>
              </a:rPr>
              <a:t>Network Configuration</a:t>
            </a:r>
            <a:endParaRPr lang="en-US" sz="5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8868960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NI" sz="3200" b="0" strike="noStrike" spc="-1">
                <a:solidFill>
                  <a:srgbClr val="DDDDDD"/>
                </a:solidFill>
                <a:latin typeface="Arial"/>
              </a:rPr>
              <a:t>Discovering host IP configurations</a:t>
            </a: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Aft>
                <a:spcPts val="1414"/>
              </a:spcAft>
              <a:buNone/>
              <a:tabLst>
                <a:tab pos="0" algn="l"/>
              </a:tabLst>
            </a:pP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s-NI" sz="3200" b="0" strike="noStrike" spc="-1">
                <a:solidFill>
                  <a:srgbClr val="DDDDDD"/>
                </a:solidFill>
                <a:latin typeface="Arial"/>
              </a:rPr>
              <a:t>Managing network interfaces</a:t>
            </a: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Aft>
                <a:spcPts val="1414"/>
              </a:spcAft>
              <a:buNone/>
              <a:tabLst>
                <a:tab pos="0" algn="l"/>
              </a:tabLst>
            </a:pP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s-NI" sz="3200" b="0" strike="noStrike" spc="-1">
                <a:solidFill>
                  <a:srgbClr val="DDDDDD"/>
                </a:solidFill>
                <a:latin typeface="Arial"/>
              </a:rPr>
              <a:t>User network utilities</a:t>
            </a: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Box 243"/>
          <p:cNvSpPr txBox="1"/>
          <p:nvPr/>
        </p:nvSpPr>
        <p:spPr>
          <a:xfrm>
            <a:off x="457200" y="232200"/>
            <a:ext cx="8840160" cy="682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000" b="0" strike="noStrike" spc="-1">
                <a:solidFill>
                  <a:srgbClr val="FFFFFF"/>
                </a:solidFill>
                <a:latin typeface="Calibri Light"/>
              </a:rPr>
              <a:t>Discovering host IP configurations</a:t>
            </a:r>
            <a:endParaRPr lang="en-US" sz="4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0" y="1722600"/>
            <a:ext cx="4876560" cy="513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900" b="0" strike="noStrike" spc="-1">
                <a:solidFill>
                  <a:srgbClr val="DDDDDD"/>
                </a:solidFill>
                <a:latin typeface="Calibri"/>
              </a:rPr>
              <a:t>1. What is the IP address of your Ubuntu machine?</a:t>
            </a:r>
            <a:endParaRPr lang="en-US" sz="19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1600" b="0" strike="noStrike" spc="-1">
                <a:solidFill>
                  <a:srgbClr val="DDDDDD"/>
                </a:solidFill>
                <a:latin typeface="Calibri"/>
              </a:rPr>
              <a:t>192.168.1.108</a:t>
            </a:r>
            <a:endParaRPr lang="en-US" sz="1600" b="0" strike="noStrike" spc="-1">
              <a:solidFill>
                <a:srgbClr val="DDDDDD"/>
              </a:solidFill>
              <a:latin typeface="Arial"/>
            </a:endParaRPr>
          </a:p>
          <a:p>
            <a:endParaRPr lang="en-US" sz="16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1900" b="0" strike="noStrike" spc="-1">
                <a:solidFill>
                  <a:srgbClr val="DDDDDD"/>
                </a:solidFill>
                <a:latin typeface="Calibri"/>
              </a:rPr>
              <a:t>2. What is the IP address of its default gateway?</a:t>
            </a:r>
            <a:endParaRPr lang="en-US" sz="19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1600" b="0" strike="noStrike" spc="-1">
                <a:solidFill>
                  <a:srgbClr val="DDDDDD"/>
                </a:solidFill>
                <a:latin typeface="Calibri"/>
              </a:rPr>
              <a:t>192.168.1.1</a:t>
            </a:r>
            <a:endParaRPr lang="en-US" sz="1600" b="0" strike="noStrike" spc="-1">
              <a:solidFill>
                <a:srgbClr val="DDDDDD"/>
              </a:solidFill>
              <a:latin typeface="Arial"/>
            </a:endParaRPr>
          </a:p>
          <a:p>
            <a:endParaRPr lang="en-US" sz="16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1900" b="0" strike="noStrike" spc="-1">
                <a:solidFill>
                  <a:srgbClr val="DDDDDD"/>
                </a:solidFill>
                <a:latin typeface="Calibri"/>
              </a:rPr>
              <a:t>3. What is the IP address of its DHCP server?</a:t>
            </a:r>
            <a:endParaRPr lang="en-US" sz="19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1600" b="0" strike="noStrike" spc="-1">
                <a:solidFill>
                  <a:srgbClr val="DDDDDD"/>
                </a:solidFill>
                <a:latin typeface="Calibri"/>
              </a:rPr>
              <a:t>192.168.1.1</a:t>
            </a:r>
            <a:endParaRPr lang="en-US" sz="1600" b="0" strike="noStrike" spc="-1">
              <a:solidFill>
                <a:srgbClr val="DDDDDD"/>
              </a:solidFill>
              <a:latin typeface="Arial"/>
            </a:endParaRPr>
          </a:p>
          <a:p>
            <a:endParaRPr lang="en-US" sz="19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1900" b="0" strike="noStrike" spc="-1">
                <a:solidFill>
                  <a:srgbClr val="DDDDDD"/>
                </a:solidFill>
                <a:latin typeface="Calibri"/>
              </a:rPr>
              <a:t>4. What is the IP address of its DNS server?</a:t>
            </a:r>
            <a:endParaRPr lang="en-US" sz="19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1600" b="0" strike="noStrike" spc="-1">
                <a:solidFill>
                  <a:srgbClr val="DDDDDD"/>
                </a:solidFill>
                <a:latin typeface="Calibri"/>
              </a:rPr>
              <a:t>192.168.1.1</a:t>
            </a:r>
            <a:endParaRPr lang="en-US" sz="1600" b="0" strike="noStrike" spc="-1">
              <a:solidFill>
                <a:srgbClr val="DDDDDD"/>
              </a:solidFill>
              <a:latin typeface="Arial"/>
            </a:endParaRPr>
          </a:p>
        </p:txBody>
      </p:sp>
      <p:pic>
        <p:nvPicPr>
          <p:cNvPr id="246" name="Picture 245"/>
          <p:cNvPicPr/>
          <p:nvPr/>
        </p:nvPicPr>
        <p:blipFill>
          <a:blip r:embed="rId2"/>
          <a:stretch/>
        </p:blipFill>
        <p:spPr>
          <a:xfrm>
            <a:off x="4788360" y="1828800"/>
            <a:ext cx="5280120" cy="4800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32360" y="288000"/>
            <a:ext cx="9070560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NI" sz="4800" b="0" strike="noStrike" spc="-1">
                <a:solidFill>
                  <a:srgbClr val="FFFFFF"/>
                </a:solidFill>
                <a:latin typeface="Comfortaa"/>
              </a:rPr>
              <a:t>Introduction</a:t>
            </a:r>
            <a:endParaRPr lang="en-US" sz="4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subTitle"/>
          </p:nvPr>
        </p:nvSpPr>
        <p:spPr>
          <a:xfrm>
            <a:off x="504000" y="1728000"/>
            <a:ext cx="8868960" cy="738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FF"/>
              </a:buClr>
              <a:buSzPct val="45000"/>
              <a:buFont typeface="Symbol"/>
              <a:buChar char=""/>
              <a:tabLst>
                <a:tab pos="0" algn="l"/>
              </a:tabLst>
            </a:pPr>
            <a:r>
              <a:rPr lang="es-NI" sz="2000" b="1" strike="noStrike" spc="-1">
                <a:solidFill>
                  <a:srgbClr val="B2B2B2"/>
                </a:solidFill>
                <a:latin typeface="Cantarell"/>
              </a:rPr>
              <a:t> Linux is one of the most popular operating systems for corporate servers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 </a:t>
            </a:r>
          </a:p>
          <a:p>
            <a:pPr marL="216000" indent="-216000">
              <a:lnSpc>
                <a:spcPct val="100000"/>
              </a:lnSpc>
              <a:buClr>
                <a:srgbClr val="FFFFFF"/>
              </a:buClr>
              <a:buSzPct val="45000"/>
              <a:buFont typeface="Symbol"/>
              <a:buChar char=""/>
              <a:tabLst>
                <a:tab pos="0" algn="l"/>
              </a:tabLst>
            </a:pPr>
            <a:r>
              <a:rPr lang="es-NI" sz="2000" b="1" strike="noStrike" spc="-1">
                <a:solidFill>
                  <a:srgbClr val="B2B2B2"/>
                </a:solidFill>
                <a:latin typeface="Cantarell"/>
              </a:rPr>
              <a:t> Linux is an operaing system/kernel distributed under an open-source license.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 </a:t>
            </a:r>
          </a:p>
          <a:p>
            <a:pPr marL="216000" indent="-216000">
              <a:lnSpc>
                <a:spcPct val="100000"/>
              </a:lnSpc>
              <a:buClr>
                <a:srgbClr val="FFFFFF"/>
              </a:buClr>
              <a:buSzPct val="45000"/>
              <a:buFont typeface="Symbol"/>
              <a:buChar char=""/>
              <a:tabLst>
                <a:tab pos="0" algn="l"/>
              </a:tabLst>
            </a:pPr>
            <a:r>
              <a:rPr lang="es-NI" sz="2000" b="1" strike="noStrike" spc="-1">
                <a:solidFill>
                  <a:srgbClr val="B2B2B2"/>
                </a:solidFill>
                <a:latin typeface="Cantarell"/>
              </a:rPr>
              <a:t> The linux kernel was first released September 17, 1991 by Linus Torvalds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 </a:t>
            </a:r>
          </a:p>
          <a:p>
            <a:pPr marL="216000" indent="-216000">
              <a:lnSpc>
                <a:spcPct val="100000"/>
              </a:lnSpc>
              <a:buClr>
                <a:srgbClr val="FFFFFF"/>
              </a:buClr>
              <a:buSzPct val="45000"/>
              <a:buFont typeface="Symbol"/>
              <a:buChar char=""/>
              <a:tabLst>
                <a:tab pos="0" algn="l"/>
              </a:tabLst>
            </a:pPr>
            <a:r>
              <a:rPr lang="es-NI" sz="2000" b="1" strike="noStrike" spc="-1">
                <a:solidFill>
                  <a:srgbClr val="B2B2B2"/>
                </a:solidFill>
                <a:latin typeface="Cantarell"/>
              </a:rPr>
              <a:t> Linux is the most popular choice for ethical hackers due to its flexibility, open source platform, command line interface, and compatibility with popular hacking tools.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 </a:t>
            </a:r>
          </a:p>
          <a:p>
            <a:pPr marL="216000" indent="-216000">
              <a:lnSpc>
                <a:spcPct val="100000"/>
              </a:lnSpc>
              <a:buClr>
                <a:srgbClr val="FFFFFF"/>
              </a:buClr>
              <a:buSzPct val="45000"/>
              <a:buFont typeface="Symbol"/>
              <a:buChar char=""/>
              <a:tabLst>
                <a:tab pos="0" algn="l"/>
              </a:tabLst>
            </a:pPr>
            <a:r>
              <a:rPr lang="es-NI" sz="2000" b="1" strike="noStrike" spc="-1">
                <a:solidFill>
                  <a:srgbClr val="B2B2B2"/>
                </a:solidFill>
                <a:latin typeface="Cantarell"/>
              </a:rPr>
              <a:t>Linux's open-source codebase and highly active development community mean bugs can quickly be identified and patched.</a:t>
            </a: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 </a:t>
            </a: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 </a:t>
            </a: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 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246"/>
          <p:cNvSpPr txBox="1"/>
          <p:nvPr/>
        </p:nvSpPr>
        <p:spPr>
          <a:xfrm>
            <a:off x="1143000" y="460800"/>
            <a:ext cx="7581240" cy="682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000" b="0" strike="noStrike" spc="-1">
                <a:solidFill>
                  <a:srgbClr val="FFFFFF"/>
                </a:solidFill>
                <a:latin typeface="Calibri Light"/>
              </a:rPr>
              <a:t>Managing network interfaces</a:t>
            </a:r>
            <a:endParaRPr lang="en-US" sz="4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685800" y="1828800"/>
            <a:ext cx="8727120" cy="5486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200" b="0" strike="noStrike" spc="-1">
                <a:solidFill>
                  <a:srgbClr val="DDDDDD"/>
                </a:solidFill>
                <a:latin typeface="Calibri"/>
              </a:rPr>
              <a:t>1. Which DHCP message is shown in the output of the </a:t>
            </a:r>
            <a:r>
              <a:rPr lang="en-US" sz="2200" b="1" strike="noStrike" spc="-1">
                <a:solidFill>
                  <a:srgbClr val="DDDDDD"/>
                </a:solidFill>
                <a:latin typeface="Calibri"/>
              </a:rPr>
              <a:t>sudo dhclient –v –r ens33</a:t>
            </a:r>
            <a:r>
              <a:rPr lang="en-US" sz="2200" b="0" strike="noStrike" spc="-1">
                <a:solidFill>
                  <a:srgbClr val="DDDDDD"/>
                </a:solidFill>
                <a:latin typeface="Calibri"/>
              </a:rPr>
              <a:t> command?</a:t>
            </a:r>
            <a:endParaRPr lang="en-US" sz="22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100" b="0" strike="noStrike" spc="-1">
                <a:solidFill>
                  <a:srgbClr val="DDDDDD"/>
                </a:solidFill>
                <a:latin typeface="Calibri"/>
              </a:rPr>
              <a:t>DHCPRELEASE</a:t>
            </a:r>
            <a:endParaRPr lang="en-US" sz="2100" b="0" strike="noStrike" spc="-1">
              <a:solidFill>
                <a:srgbClr val="DDDDDD"/>
              </a:solidFill>
              <a:latin typeface="Arial"/>
            </a:endParaRPr>
          </a:p>
          <a:p>
            <a:endParaRPr lang="en-US" sz="1600" b="0" strike="noStrike" spc="-1">
              <a:solidFill>
                <a:srgbClr val="DDDDDD"/>
              </a:solidFill>
              <a:latin typeface="Arial"/>
            </a:endParaRPr>
          </a:p>
          <a:p>
            <a:endParaRPr lang="en-US" sz="18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200" b="0" strike="noStrike" spc="-1">
                <a:solidFill>
                  <a:srgbClr val="DDDDDD"/>
                </a:solidFill>
                <a:latin typeface="Calibri"/>
              </a:rPr>
              <a:t>2. Which four DHCP messages are shown in the output of the </a:t>
            </a:r>
            <a:r>
              <a:rPr lang="en-US" sz="2200" b="1" strike="noStrike" spc="-1">
                <a:solidFill>
                  <a:srgbClr val="DDDDDD"/>
                </a:solidFill>
                <a:latin typeface="Calibri"/>
              </a:rPr>
              <a:t>sudo dhclient –v ens33 </a:t>
            </a:r>
            <a:r>
              <a:rPr lang="en-US" sz="2200" b="0" strike="noStrike" spc="-1">
                <a:solidFill>
                  <a:srgbClr val="DDDDDD"/>
                </a:solidFill>
                <a:latin typeface="Calibri"/>
              </a:rPr>
              <a:t>command?</a:t>
            </a:r>
            <a:endParaRPr lang="en-US" sz="22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100" b="0" strike="noStrike" spc="-1">
                <a:solidFill>
                  <a:srgbClr val="DDDDDD"/>
                </a:solidFill>
                <a:latin typeface="Calibri"/>
              </a:rPr>
              <a:t>DHCPDISCOVER</a:t>
            </a:r>
            <a:endParaRPr lang="en-US" sz="21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100" b="0" strike="noStrike" spc="-1">
                <a:solidFill>
                  <a:srgbClr val="DDDDDD"/>
                </a:solidFill>
                <a:latin typeface="Calibri"/>
              </a:rPr>
              <a:t>DHCPOFFER</a:t>
            </a:r>
            <a:endParaRPr lang="en-US" sz="21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100" b="0" strike="noStrike" spc="-1">
                <a:solidFill>
                  <a:srgbClr val="DDDDDD"/>
                </a:solidFill>
                <a:latin typeface="Calibri"/>
              </a:rPr>
              <a:t>DHCPREQUEST</a:t>
            </a:r>
            <a:endParaRPr lang="en-US" sz="21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100" b="0" strike="noStrike" spc="-1">
                <a:solidFill>
                  <a:srgbClr val="DDDDDD"/>
                </a:solidFill>
                <a:latin typeface="Calibri"/>
              </a:rPr>
              <a:t>DHCPACK</a:t>
            </a:r>
            <a:endParaRPr lang="en-US" sz="2100" b="0" strike="noStrike" spc="-1">
              <a:solidFill>
                <a:srgbClr val="DDDDDD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Box 248"/>
          <p:cNvSpPr txBox="1"/>
          <p:nvPr/>
        </p:nvSpPr>
        <p:spPr>
          <a:xfrm>
            <a:off x="1371600" y="228600"/>
            <a:ext cx="7772400" cy="1395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400" b="0" strike="noStrike" spc="-1">
                <a:solidFill>
                  <a:srgbClr val="FFFFFF"/>
                </a:solidFill>
                <a:latin typeface="Calibri Light"/>
              </a:rPr>
              <a:t>Using Network Utilities</a:t>
            </a: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50" name="Picture 249"/>
          <p:cNvPicPr/>
          <p:nvPr/>
        </p:nvPicPr>
        <p:blipFill>
          <a:blip r:embed="rId2"/>
          <a:stretch/>
        </p:blipFill>
        <p:spPr>
          <a:xfrm>
            <a:off x="1357560" y="1445040"/>
            <a:ext cx="7626960" cy="5882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288000" y="0"/>
            <a:ext cx="10078920" cy="172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NI" sz="4200" b="0" strike="noStrike" spc="-1">
                <a:solidFill>
                  <a:srgbClr val="FFFFFF"/>
                </a:solidFill>
                <a:latin typeface="Comfortaa"/>
              </a:rPr>
              <a:t>System Performance Monitoring</a:t>
            </a:r>
            <a:endParaRPr lang="en-US" sz="4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504000" y="1807560"/>
            <a:ext cx="8868960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NI" sz="3200" b="0" strike="noStrike" spc="-1">
                <a:solidFill>
                  <a:srgbClr val="DDDDDD"/>
                </a:solidFill>
                <a:latin typeface="Arial"/>
              </a:rPr>
              <a:t>Monitoring processes</a:t>
            </a: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Aft>
                <a:spcPts val="1414"/>
              </a:spcAft>
              <a:buNone/>
              <a:tabLst>
                <a:tab pos="0" algn="l"/>
              </a:tabLst>
            </a:pP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s-NI" sz="3200" b="0" strike="noStrike" spc="-1">
                <a:solidFill>
                  <a:srgbClr val="DDDDDD"/>
                </a:solidFill>
                <a:latin typeface="Arial"/>
              </a:rPr>
              <a:t>Monitoring user activities</a:t>
            </a: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Aft>
                <a:spcPts val="1414"/>
              </a:spcAft>
              <a:buNone/>
              <a:tabLst>
                <a:tab pos="0" algn="l"/>
              </a:tabLst>
            </a:pP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s-NI" sz="3200" b="0" strike="noStrike" spc="-1">
                <a:solidFill>
                  <a:srgbClr val="DDDDDD"/>
                </a:solidFill>
                <a:latin typeface="Arial"/>
              </a:rPr>
              <a:t>Monitoring network bandwidth usage</a:t>
            </a: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Box 252"/>
          <p:cNvSpPr txBox="1"/>
          <p:nvPr/>
        </p:nvSpPr>
        <p:spPr>
          <a:xfrm>
            <a:off x="892080" y="228600"/>
            <a:ext cx="985212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000" b="0" strike="noStrike" spc="-1">
                <a:solidFill>
                  <a:srgbClr val="FFFFFF"/>
                </a:solidFill>
                <a:latin typeface="Calibri Light"/>
              </a:rPr>
              <a:t>Monitoring Linux processes</a:t>
            </a:r>
            <a:endParaRPr lang="en-US" sz="4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168480" y="1828800"/>
            <a:ext cx="9661320" cy="3657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800" b="0" strike="noStrike" spc="-1">
                <a:solidFill>
                  <a:srgbClr val="DDDDDD"/>
                </a:solidFill>
                <a:latin typeface="Calibri"/>
              </a:rPr>
              <a:t>1. What is the default action of the </a:t>
            </a:r>
            <a:r>
              <a:rPr lang="en-US" sz="2800" b="0" i="1" strike="noStrike" spc="-1">
                <a:solidFill>
                  <a:srgbClr val="DDDDDD"/>
                </a:solidFill>
                <a:latin typeface="Calibri"/>
              </a:rPr>
              <a:t>15 SIGTERM </a:t>
            </a:r>
            <a:r>
              <a:rPr lang="en-US" sz="2800" b="0" strike="noStrike" spc="-1">
                <a:solidFill>
                  <a:srgbClr val="DDDDDD"/>
                </a:solidFill>
                <a:latin typeface="Calibri"/>
              </a:rPr>
              <a:t>kill signal?</a:t>
            </a: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600" b="0" strike="noStrike" spc="-1">
                <a:solidFill>
                  <a:srgbClr val="DDDDDD"/>
                </a:solidFill>
                <a:latin typeface="Calibri"/>
              </a:rPr>
              <a:t>Kill the highlighted process.</a:t>
            </a:r>
            <a:endParaRPr lang="en-US" sz="2600" b="0" strike="noStrike" spc="-1">
              <a:solidFill>
                <a:srgbClr val="DDDDDD"/>
              </a:solidFill>
              <a:latin typeface="Arial"/>
            </a:endParaRPr>
          </a:p>
          <a:p>
            <a:endParaRPr lang="en-US" sz="16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800" b="0" strike="noStrike" spc="-1">
                <a:solidFill>
                  <a:srgbClr val="DDDDDD"/>
                </a:solidFill>
                <a:latin typeface="Calibri"/>
              </a:rPr>
              <a:t>2. In the System Monitor window, click on </a:t>
            </a:r>
            <a:r>
              <a:rPr lang="en-US" sz="2800" b="0" i="1" strike="noStrike" spc="-1">
                <a:solidFill>
                  <a:srgbClr val="DDDDDD"/>
                </a:solidFill>
                <a:latin typeface="Calibri"/>
              </a:rPr>
              <a:t>% CPU </a:t>
            </a:r>
            <a:r>
              <a:rPr lang="en-US" sz="2800" b="0" strike="noStrike" spc="-1">
                <a:solidFill>
                  <a:srgbClr val="DDDDDD"/>
                </a:solidFill>
                <a:latin typeface="Calibri"/>
              </a:rPr>
              <a:t>to sort the processes by CPU load. Which process shows the highest percentage of CPU usage?</a:t>
            </a: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600" b="0" strike="noStrike" spc="-1">
                <a:solidFill>
                  <a:srgbClr val="DDDDDD"/>
                </a:solidFill>
                <a:latin typeface="Calibri"/>
              </a:rPr>
              <a:t>gnome-shell (GUI)</a:t>
            </a:r>
            <a:endParaRPr lang="en-US" sz="2600" b="0" strike="noStrike" spc="-1">
              <a:solidFill>
                <a:srgbClr val="DDDDDD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Box 254"/>
          <p:cNvSpPr txBox="1"/>
          <p:nvPr/>
        </p:nvSpPr>
        <p:spPr>
          <a:xfrm>
            <a:off x="111960" y="457200"/>
            <a:ext cx="9717840" cy="799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800" b="0" strike="noStrike" spc="-1">
                <a:solidFill>
                  <a:srgbClr val="FFFFFF"/>
                </a:solidFill>
                <a:latin typeface="Calibri Light"/>
              </a:rPr>
              <a:t>Monitoring user activities</a:t>
            </a:r>
            <a:endParaRPr lang="en-US" sz="4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0" y="2286000"/>
            <a:ext cx="10058400" cy="5029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600" b="0" strike="noStrike" spc="-1">
                <a:solidFill>
                  <a:srgbClr val="DDDDDD"/>
                </a:solidFill>
                <a:latin typeface="Calibri"/>
              </a:rPr>
              <a:t>Issue the </a:t>
            </a:r>
            <a:r>
              <a:rPr lang="en-US" sz="2600" b="1" strike="noStrike" spc="-1">
                <a:solidFill>
                  <a:srgbClr val="DDDDDD"/>
                </a:solidFill>
                <a:latin typeface="Calibri"/>
              </a:rPr>
              <a:t>sudo  accton  on </a:t>
            </a:r>
            <a:r>
              <a:rPr lang="en-US" sz="2600" b="0" strike="noStrike" spc="-1">
                <a:solidFill>
                  <a:srgbClr val="DDDDDD"/>
                </a:solidFill>
                <a:latin typeface="Calibri"/>
              </a:rPr>
              <a:t>command to turn on GNC accounting. Run the </a:t>
            </a:r>
            <a:r>
              <a:rPr lang="en-US" sz="2600" b="1" strike="noStrike" spc="-1">
                <a:solidFill>
                  <a:srgbClr val="DDDDDD"/>
                </a:solidFill>
                <a:latin typeface="Calibri"/>
              </a:rPr>
              <a:t>sudo  updatedb </a:t>
            </a:r>
            <a:r>
              <a:rPr lang="en-US" sz="2600" b="0" strike="noStrike" spc="-1">
                <a:solidFill>
                  <a:srgbClr val="DDDDDD"/>
                </a:solidFill>
                <a:latin typeface="Calibri"/>
              </a:rPr>
              <a:t>command. Enter </a:t>
            </a:r>
            <a:r>
              <a:rPr lang="en-US" sz="2600" b="1" strike="noStrike" spc="-1">
                <a:solidFill>
                  <a:srgbClr val="DDDDDD"/>
                </a:solidFill>
                <a:latin typeface="Calibri"/>
              </a:rPr>
              <a:t>lastcomm  updatedb</a:t>
            </a:r>
            <a:r>
              <a:rPr lang="en-US" sz="2600" b="0" strike="noStrike" spc="-1">
                <a:solidFill>
                  <a:srgbClr val="DDDDDD"/>
                </a:solidFill>
                <a:latin typeface="Calibri"/>
              </a:rPr>
              <a:t> to check if the </a:t>
            </a:r>
            <a:r>
              <a:rPr lang="en-US" sz="2600" b="0" i="1" strike="noStrike" spc="-1">
                <a:solidFill>
                  <a:srgbClr val="DDDDDD"/>
                </a:solidFill>
                <a:latin typeface="Calibri"/>
              </a:rPr>
              <a:t>updatedb</a:t>
            </a:r>
            <a:r>
              <a:rPr lang="en-US" sz="2600" b="0" strike="noStrike" spc="-1">
                <a:solidFill>
                  <a:srgbClr val="DDDDDD"/>
                </a:solidFill>
                <a:latin typeface="Calibri"/>
              </a:rPr>
              <a:t> command was executed before.</a:t>
            </a:r>
            <a:endParaRPr lang="en-US" sz="2600" b="0" strike="noStrike" spc="-1">
              <a:solidFill>
                <a:srgbClr val="DDDDDD"/>
              </a:solidFill>
              <a:latin typeface="Arial"/>
            </a:endParaRPr>
          </a:p>
          <a:p>
            <a:endParaRPr lang="en-US" sz="26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600" b="0" strike="noStrike" spc="-1">
                <a:solidFill>
                  <a:srgbClr val="DDDDDD"/>
                </a:solidFill>
                <a:latin typeface="Calibri"/>
              </a:rPr>
              <a:t>1. What flag value is displayed in the output?</a:t>
            </a:r>
            <a:endParaRPr lang="en-US" sz="26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400" b="0" strike="noStrike" spc="-1">
                <a:solidFill>
                  <a:srgbClr val="DDDDDD"/>
                </a:solidFill>
                <a:latin typeface="Calibri"/>
              </a:rPr>
              <a:t>S  --”super user”</a:t>
            </a:r>
            <a:endParaRPr lang="en-US" sz="2400" b="0" strike="noStrike" spc="-1">
              <a:solidFill>
                <a:srgbClr val="DDDDDD"/>
              </a:solidFill>
              <a:latin typeface="Arial"/>
            </a:endParaRPr>
          </a:p>
          <a:p>
            <a:endParaRPr lang="en-US" sz="18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600" b="0" strike="noStrike" spc="-1">
                <a:solidFill>
                  <a:srgbClr val="DDDDDD"/>
                </a:solidFill>
                <a:latin typeface="Calibri"/>
              </a:rPr>
              <a:t>2. Why is the name of the user who ran the processes shown as root, not student?</a:t>
            </a:r>
            <a:endParaRPr lang="en-US" sz="26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400" b="0" strike="noStrike" spc="-1">
                <a:solidFill>
                  <a:srgbClr val="DDDDDD"/>
                </a:solidFill>
                <a:latin typeface="Calibri"/>
              </a:rPr>
              <a:t>superuser – since we typed sudo in front of the command</a:t>
            </a:r>
            <a:endParaRPr lang="en-US" sz="2400" b="0" strike="noStrike" spc="-1">
              <a:solidFill>
                <a:srgbClr val="DDDDDD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256"/>
          <p:cNvSpPr txBox="1"/>
          <p:nvPr/>
        </p:nvSpPr>
        <p:spPr>
          <a:xfrm>
            <a:off x="228600" y="228600"/>
            <a:ext cx="9757440" cy="743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000" b="0" strike="noStrike" spc="-1">
                <a:solidFill>
                  <a:srgbClr val="FFFFFF"/>
                </a:solidFill>
                <a:latin typeface="Calibri Light"/>
              </a:rPr>
              <a:t>Monitoring network bandwidth usage</a:t>
            </a:r>
            <a:endParaRPr lang="en-US" sz="4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58" name="Picture 257"/>
          <p:cNvPicPr/>
          <p:nvPr/>
        </p:nvPicPr>
        <p:blipFill>
          <a:blip r:embed="rId2"/>
          <a:stretch/>
        </p:blipFill>
        <p:spPr>
          <a:xfrm>
            <a:off x="1371600" y="960120"/>
            <a:ext cx="7485840" cy="6355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Box 258"/>
          <p:cNvSpPr txBox="1"/>
          <p:nvPr/>
        </p:nvSpPr>
        <p:spPr>
          <a:xfrm>
            <a:off x="2743200" y="34200"/>
            <a:ext cx="4343400" cy="1108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6000" b="0" strike="noStrike" spc="-1">
                <a:solidFill>
                  <a:srgbClr val="FFFFFF"/>
                </a:solidFill>
                <a:latin typeface="Arial"/>
              </a:rPr>
              <a:t>Challenges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1143000" y="1828800"/>
            <a:ext cx="8001000" cy="2473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Linux is case sensitive, unlike Windows</a:t>
            </a: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Remembering all of the various commands</a:t>
            </a: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Trial and error practicing with the command line</a:t>
            </a: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File systems starting at the root vs drive letters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Box 260"/>
          <p:cNvSpPr txBox="1"/>
          <p:nvPr/>
        </p:nvSpPr>
        <p:spPr>
          <a:xfrm>
            <a:off x="2514600" y="0"/>
            <a:ext cx="4572000" cy="942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6000" b="0" strike="noStrike" spc="-1">
                <a:solidFill>
                  <a:srgbClr val="FFFFFF"/>
                </a:solidFill>
                <a:latin typeface="Arial"/>
              </a:rPr>
              <a:t>Career Skills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1143000" y="2057400"/>
            <a:ext cx="8001000" cy="3667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FFFFFF"/>
                </a:solidFill>
                <a:latin typeface="Arial"/>
              </a:rPr>
              <a:t>Creating scripts for automating tasks</a:t>
            </a: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endParaRPr lang="en-US" sz="2600" b="0" strike="noStrike" spc="-1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FFFFFF"/>
                </a:solidFill>
                <a:latin typeface="Arial"/>
              </a:rPr>
              <a:t>Learning Linux to set up corporate servers</a:t>
            </a: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endParaRPr lang="en-US" sz="2600" b="0" strike="noStrike" spc="-1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FFFFFF"/>
                </a:solidFill>
                <a:latin typeface="Arial"/>
              </a:rPr>
              <a:t>Setting permissions for users and files</a:t>
            </a: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endParaRPr lang="en-US" sz="2600" b="0" strike="noStrike" spc="-1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FFFFFF"/>
                </a:solidFill>
                <a:latin typeface="Arial"/>
              </a:rPr>
              <a:t>Monitoring processes and user activity</a:t>
            </a: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endParaRPr lang="en-US" sz="2600" b="0" strike="noStrike" spc="-1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FFFFFF"/>
                </a:solidFill>
                <a:latin typeface="Arial"/>
              </a:rPr>
              <a:t>Managing network interfaces, firewalls and utilities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Box 262"/>
          <p:cNvSpPr txBox="1"/>
          <p:nvPr/>
        </p:nvSpPr>
        <p:spPr>
          <a:xfrm>
            <a:off x="2971800" y="59040"/>
            <a:ext cx="3657600" cy="855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5400" b="0" strike="noStrike" spc="-1">
                <a:solidFill>
                  <a:srgbClr val="FFFFFF"/>
                </a:solidFill>
                <a:latin typeface="Arial"/>
              </a:rPr>
              <a:t>Conclusion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1143000" y="2743200"/>
            <a:ext cx="8001000" cy="1882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Linux is a great open-source, free operating system to use!</a:t>
            </a: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There are many distro’s of Linux, including Ubuntu, Redhat, Fedora, Rasberry Pi OS, and Arch just to name a few.</a:t>
            </a: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Linux is the go-to operating system for ethical hackers like Kali Linux, Parrot OS, and BlackArch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72000" y="357840"/>
            <a:ext cx="10078560" cy="115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NI" sz="5000" b="0" strike="noStrike" spc="-1">
                <a:solidFill>
                  <a:srgbClr val="FFFFFF"/>
                </a:solidFill>
                <a:latin typeface="Comfortaa"/>
              </a:rPr>
              <a:t>Linux File Systems</a:t>
            </a:r>
            <a:endParaRPr lang="en-US" sz="5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1440000" y="2304000"/>
            <a:ext cx="7918920" cy="286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NI" sz="2800" b="0" strike="noStrike" spc="-1">
                <a:solidFill>
                  <a:srgbClr val="DDDDDD"/>
                </a:solidFill>
                <a:latin typeface="Arial"/>
                <a:ea typeface="DejaVu Sans"/>
              </a:rPr>
              <a:t>Navigating the Linux filesystem tree</a:t>
            </a: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NI" sz="2800" b="0" strike="noStrike" spc="-1">
                <a:solidFill>
                  <a:srgbClr val="DDDDDD"/>
                </a:solidFill>
                <a:latin typeface="Arial"/>
                <a:ea typeface="DejaVu Sans"/>
              </a:rPr>
              <a:t>Creating directories and files</a:t>
            </a: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NI" sz="2800" b="0" strike="noStrike" spc="-1">
                <a:solidFill>
                  <a:srgbClr val="DDDDDD"/>
                </a:solidFill>
                <a:latin typeface="Arial"/>
                <a:ea typeface="DejaVu Sans"/>
              </a:rPr>
              <a:t>Copying and removing directories and files</a:t>
            </a: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NI" sz="2800" b="0" strike="noStrike" spc="-1">
                <a:solidFill>
                  <a:srgbClr val="DDDDDD"/>
                </a:solidFill>
                <a:latin typeface="Arial"/>
                <a:ea typeface="DejaVu Sans"/>
              </a:rPr>
              <a:t>Locating directories and filesystems</a:t>
            </a: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211"/>
          <p:cNvSpPr txBox="1"/>
          <p:nvPr/>
        </p:nvSpPr>
        <p:spPr>
          <a:xfrm>
            <a:off x="217080" y="91800"/>
            <a:ext cx="9841320" cy="1508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800" b="0" strike="noStrike" spc="-1">
                <a:solidFill>
                  <a:srgbClr val="FFFFFF"/>
                </a:solidFill>
                <a:latin typeface="Calibri Light"/>
              </a:rPr>
              <a:t>Navigating the Linux filesystem tree</a:t>
            </a:r>
            <a:endParaRPr lang="en-US" sz="4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0" y="2057400"/>
            <a:ext cx="10058400" cy="550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800" b="0" strike="noStrike" spc="-1">
                <a:solidFill>
                  <a:srgbClr val="DDDDDD"/>
                </a:solidFill>
                <a:latin typeface="Calibri"/>
              </a:rPr>
              <a:t>1. What is the pwd command an acronym for? What about the cd command?</a:t>
            </a: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800" b="0" strike="noStrike" spc="-1">
                <a:solidFill>
                  <a:srgbClr val="DDDDDD"/>
                </a:solidFill>
                <a:latin typeface="Calibri"/>
              </a:rPr>
              <a:t>The pwd command stands for “print working directory” and the cd command stands for “change directory”.</a:t>
            </a: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  <a:p>
            <a:endParaRPr lang="en-US" sz="1300" b="0" strike="noStrike" spc="-1">
              <a:solidFill>
                <a:srgbClr val="DDDDDD"/>
              </a:solidFill>
              <a:latin typeface="Arial"/>
            </a:endParaRPr>
          </a:p>
          <a:p>
            <a:endParaRPr lang="en-US" sz="13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800" b="0" strike="noStrike" spc="-1">
                <a:solidFill>
                  <a:srgbClr val="DDDDDD"/>
                </a:solidFill>
                <a:latin typeface="Calibri"/>
              </a:rPr>
              <a:t>2. Explain the differences between a relative path and an absolute/full path in Linux.</a:t>
            </a: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800" b="0" strike="noStrike" spc="-1">
                <a:solidFill>
                  <a:srgbClr val="DDDDDD"/>
                </a:solidFill>
                <a:latin typeface="Calibri"/>
              </a:rPr>
              <a:t>The absolute path always starts from the root directory, whereas the relative path always starts from the current directory.</a:t>
            </a: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Box 213"/>
          <p:cNvSpPr txBox="1"/>
          <p:nvPr/>
        </p:nvSpPr>
        <p:spPr>
          <a:xfrm>
            <a:off x="457200" y="228600"/>
            <a:ext cx="9356760" cy="829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800" b="0" strike="noStrike" spc="-1">
                <a:solidFill>
                  <a:srgbClr val="FFFFFF"/>
                </a:solidFill>
                <a:latin typeface="Calibri Light"/>
              </a:rPr>
              <a:t>Creating directories and files</a:t>
            </a:r>
            <a:endParaRPr lang="en-US" sz="4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5" name="Picture Placeholder 10" descr="Text&#10;&#10;Description automatically generated"/>
          <p:cNvPicPr/>
          <p:nvPr/>
        </p:nvPicPr>
        <p:blipFill>
          <a:blip r:embed="rId2"/>
          <a:srcRect r="17043"/>
          <a:stretch/>
        </p:blipFill>
        <p:spPr>
          <a:xfrm>
            <a:off x="2077920" y="1236600"/>
            <a:ext cx="6151680" cy="6323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Box 215"/>
          <p:cNvSpPr txBox="1"/>
          <p:nvPr/>
        </p:nvSpPr>
        <p:spPr>
          <a:xfrm>
            <a:off x="-11520" y="150120"/>
            <a:ext cx="10069920" cy="1450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600" b="0" strike="noStrike" spc="-1">
                <a:solidFill>
                  <a:srgbClr val="FFFFFF"/>
                </a:solidFill>
                <a:latin typeface="Calibri Light"/>
              </a:rPr>
              <a:t>Copying and removing directories and files</a:t>
            </a:r>
            <a:endParaRPr lang="en-US" sz="46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7" name="Picture Placeholder 1" descr="Text&#10;&#10;Description automatically generated"/>
          <p:cNvPicPr/>
          <p:nvPr/>
        </p:nvPicPr>
        <p:blipFill>
          <a:blip r:embed="rId2"/>
          <a:srcRect r="8307"/>
          <a:stretch/>
        </p:blipFill>
        <p:spPr>
          <a:xfrm>
            <a:off x="2992680" y="1090800"/>
            <a:ext cx="6379920" cy="641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Box 217"/>
          <p:cNvSpPr txBox="1"/>
          <p:nvPr/>
        </p:nvSpPr>
        <p:spPr>
          <a:xfrm>
            <a:off x="245880" y="84600"/>
            <a:ext cx="9355320" cy="829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5000" b="0" strike="noStrike" spc="-1">
                <a:solidFill>
                  <a:srgbClr val="FFFFFF"/>
                </a:solidFill>
                <a:latin typeface="Calibri Light"/>
              </a:rPr>
              <a:t>Locating directories and files</a:t>
            </a:r>
            <a:endParaRPr lang="en-US" sz="5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9" name="Picture Placeholder 2" descr="Text&#10;&#10;Description automatically generated"/>
          <p:cNvPicPr/>
          <p:nvPr/>
        </p:nvPicPr>
        <p:blipFill>
          <a:blip r:embed="rId2"/>
          <a:srcRect l="9724" r="9724"/>
          <a:stretch/>
        </p:blipFill>
        <p:spPr>
          <a:xfrm>
            <a:off x="1809720" y="1320480"/>
            <a:ext cx="6419880" cy="6188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NI" sz="4800" b="0" strike="noStrike" spc="-1">
                <a:solidFill>
                  <a:srgbClr val="FFFFFF"/>
                </a:solidFill>
                <a:latin typeface="Comfortaa"/>
              </a:rPr>
              <a:t>Linux Shell Scripts</a:t>
            </a:r>
            <a:endParaRPr lang="en-US" sz="4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8868960" cy="438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NI" sz="3200" b="0" strike="noStrike" spc="-1">
                <a:solidFill>
                  <a:srgbClr val="DDDDDD"/>
                </a:solidFill>
                <a:latin typeface="Arial"/>
              </a:rPr>
              <a:t>Creating a shell script</a:t>
            </a: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Aft>
                <a:spcPts val="1414"/>
              </a:spcAft>
              <a:buNone/>
              <a:tabLst>
                <a:tab pos="0" algn="l"/>
              </a:tabLst>
            </a:pP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s-NI" sz="3200" b="0" strike="noStrike" spc="-1">
                <a:solidFill>
                  <a:srgbClr val="DDDDDD"/>
                </a:solidFill>
                <a:latin typeface="Arial"/>
              </a:rPr>
              <a:t>Changing script file permissions</a:t>
            </a: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Aft>
                <a:spcPts val="1414"/>
              </a:spcAft>
              <a:buNone/>
              <a:tabLst>
                <a:tab pos="0" algn="l"/>
              </a:tabLst>
            </a:pP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s-NI" sz="3200" b="0" strike="noStrike" spc="-1">
                <a:solidFill>
                  <a:srgbClr val="DDDDDD"/>
                </a:solidFill>
                <a:latin typeface="Arial"/>
              </a:rPr>
              <a:t>Setting the PATH variable</a:t>
            </a: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Aft>
                <a:spcPts val="1414"/>
              </a:spcAft>
              <a:buNone/>
              <a:tabLst>
                <a:tab pos="0" algn="l"/>
              </a:tabLst>
            </a:pP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s-NI" sz="3200" b="0" strike="noStrike" spc="-1">
                <a:solidFill>
                  <a:srgbClr val="DDDDDD"/>
                </a:solidFill>
                <a:latin typeface="Arial"/>
              </a:rPr>
              <a:t>Making the PATH variable permanent</a:t>
            </a:r>
            <a:endParaRPr lang="en-US" sz="3200" b="0" strike="noStrike" spc="-1">
              <a:solidFill>
                <a:srgbClr val="DDDDDD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221"/>
          <p:cNvSpPr txBox="1"/>
          <p:nvPr/>
        </p:nvSpPr>
        <p:spPr>
          <a:xfrm>
            <a:off x="1828800" y="232200"/>
            <a:ext cx="5732640" cy="682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000" b="0" strike="noStrike" spc="-1">
                <a:solidFill>
                  <a:srgbClr val="FFFFFF"/>
                </a:solidFill>
                <a:latin typeface="Calibri Light"/>
              </a:rPr>
              <a:t>Creating a shell script</a:t>
            </a:r>
            <a:endParaRPr lang="en-US" sz="4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0" y="1371600"/>
            <a:ext cx="10080720" cy="6172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800" b="0" strike="noStrike" spc="-1">
                <a:solidFill>
                  <a:srgbClr val="DDDDDD"/>
                </a:solidFill>
                <a:latin typeface="Calibri"/>
              </a:rPr>
              <a:t>1. What are the file permissions of the script?</a:t>
            </a: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800" b="0" strike="noStrike" spc="-1">
                <a:solidFill>
                  <a:srgbClr val="DDDDDD"/>
                </a:solidFill>
                <a:latin typeface="Calibri"/>
              </a:rPr>
              <a:t>rw-rw-r--</a:t>
            </a: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800" b="0" strike="noStrike" spc="-1">
                <a:solidFill>
                  <a:srgbClr val="DDDDDD"/>
                </a:solidFill>
                <a:latin typeface="Calibri"/>
              </a:rPr>
              <a:t>First rw- means read and write only for the user</a:t>
            </a: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800" b="0" strike="noStrike" spc="-1">
                <a:solidFill>
                  <a:srgbClr val="DDDDDD"/>
                </a:solidFill>
                <a:latin typeface="Calibri"/>
              </a:rPr>
              <a:t>Second rw-means read and write only for the group members</a:t>
            </a: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800" b="0" strike="noStrike" spc="-1">
                <a:solidFill>
                  <a:srgbClr val="DDDDDD"/>
                </a:solidFill>
                <a:latin typeface="Calibri"/>
              </a:rPr>
              <a:t>Third r-- means read only for everyone else (“others”)</a:t>
            </a: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  <a:p>
            <a:endParaRPr lang="en-US" sz="14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800" b="0" strike="noStrike" spc="-1">
                <a:solidFill>
                  <a:srgbClr val="DDDDDD"/>
                </a:solidFill>
                <a:latin typeface="Calibri"/>
              </a:rPr>
              <a:t>2. What’s the name of the user-defined variable in the script?</a:t>
            </a: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800" b="0" strike="noStrike" spc="-1">
                <a:solidFill>
                  <a:srgbClr val="DDDDDD"/>
                </a:solidFill>
                <a:latin typeface="Calibri"/>
              </a:rPr>
              <a:t>Text – “read text” means “read from the user and put input into variable called “text”</a:t>
            </a: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  <a:p>
            <a:endParaRPr lang="en-US" sz="14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800" b="0" strike="noStrike" spc="-1">
                <a:solidFill>
                  <a:srgbClr val="DDDDDD"/>
                </a:solidFill>
                <a:latin typeface="Calibri"/>
              </a:rPr>
              <a:t>3. Which redirection meta-character is used in the script? What does it do?</a:t>
            </a: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  <a:p>
            <a:r>
              <a:rPr lang="en-US" sz="2800" b="0" strike="noStrike" spc="-1">
                <a:solidFill>
                  <a:srgbClr val="DDDDDD"/>
                </a:solidFill>
                <a:latin typeface="Calibri"/>
              </a:rPr>
              <a:t>&gt;&gt; -- means append information to the end of the file</a:t>
            </a:r>
            <a:endParaRPr lang="en-US" sz="2800" b="0" strike="noStrike" spc="-1">
              <a:solidFill>
                <a:srgbClr val="DDDDDD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xinxinli-blue-squares</Template>
  <TotalTime>143</TotalTime>
  <Words>877</Words>
  <Application>Microsoft Office PowerPoint</Application>
  <PresentationFormat>Custom</PresentationFormat>
  <Paragraphs>155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Calibri</vt:lpstr>
      <vt:lpstr>Calibri Light</vt:lpstr>
      <vt:lpstr>Cantarell</vt:lpstr>
      <vt:lpstr>Century Gothic</vt:lpstr>
      <vt:lpstr>Comfortaa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          Linux Final                 Presentation</vt:lpstr>
      <vt:lpstr>Introduction</vt:lpstr>
      <vt:lpstr>Linux File Systems</vt:lpstr>
      <vt:lpstr>PowerPoint Presentation</vt:lpstr>
      <vt:lpstr>PowerPoint Presentation</vt:lpstr>
      <vt:lpstr>PowerPoint Presentation</vt:lpstr>
      <vt:lpstr>PowerPoint Presentation</vt:lpstr>
      <vt:lpstr>Linux Shell Scripts</vt:lpstr>
      <vt:lpstr>PowerPoint Presentation</vt:lpstr>
      <vt:lpstr>PowerPoint Presentation</vt:lpstr>
      <vt:lpstr>PowerPoint Presentation</vt:lpstr>
      <vt:lpstr>PowerPoint Presentation</vt:lpstr>
      <vt:lpstr>User and Group Management</vt:lpstr>
      <vt:lpstr>PowerPoint Presentation</vt:lpstr>
      <vt:lpstr>PowerPoint Presentation</vt:lpstr>
      <vt:lpstr>PowerPoint Presentation</vt:lpstr>
      <vt:lpstr>PowerPoint Presentation</vt:lpstr>
      <vt:lpstr>Network Configuration</vt:lpstr>
      <vt:lpstr>PowerPoint Presentation</vt:lpstr>
      <vt:lpstr>PowerPoint Presentation</vt:lpstr>
      <vt:lpstr>PowerPoint Presentation</vt:lpstr>
      <vt:lpstr>System Performance Monitoring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>Based on "F20/10th aniversary impress template idea" by William Moreno Reyes (https://fedoraproject.org/wiki/Templates_for_Presentations). License: CC-BY</dc:description>
  <cp:lastModifiedBy>Kyser, Cody</cp:lastModifiedBy>
  <cp:revision>9</cp:revision>
  <dcterms:created xsi:type="dcterms:W3CDTF">2023-06-18T14:47:55Z</dcterms:created>
  <dcterms:modified xsi:type="dcterms:W3CDTF">2025-11-27T08:41:43Z</dcterms:modified>
  <dc:language>en-US</dc:language>
</cp:coreProperties>
</file>